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4" r:id="rId16"/>
    <p:sldId id="273" r:id="rId17"/>
    <p:sldId id="275" r:id="rId18"/>
    <p:sldId id="276" r:id="rId19"/>
    <p:sldId id="270" r:id="rId20"/>
    <p:sldId id="277" r:id="rId21"/>
    <p:sldId id="278" r:id="rId22"/>
    <p:sldId id="279" r:id="rId23"/>
    <p:sldId id="280" r:id="rId24"/>
    <p:sldId id="281" r:id="rId25"/>
    <p:sldId id="271" r:id="rId26"/>
    <p:sldId id="261" r:id="rId2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베벤씨" initials="베" lastIdx="3" clrIdx="0">
    <p:extLst>
      <p:ext uri="{19B8F6BF-5375-455C-9EA6-DF929625EA0E}">
        <p15:presenceInfo xmlns:p15="http://schemas.microsoft.com/office/powerpoint/2012/main" userId="S::bebensee@seoul.ac.kr::73451625-15ed-47ea-979d-ef2ddcb672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6860"/>
  </p:normalViewPr>
  <p:slideViewPr>
    <p:cSldViewPr snapToGrid="0" snapToObjects="1">
      <p:cViewPr varScale="1">
        <p:scale>
          <a:sx n="135" d="100"/>
          <a:sy n="135" d="100"/>
        </p:scale>
        <p:origin x="192" y="528"/>
      </p:cViewPr>
      <p:guideLst/>
    </p:cSldViewPr>
  </p:slideViewPr>
  <p:outlineViewPr>
    <p:cViewPr>
      <p:scale>
        <a:sx n="33" d="100"/>
        <a:sy n="33" d="100"/>
      </p:scale>
      <p:origin x="0" y="-75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0:00.1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16383,'54'0'0,"8"0"0,-12 0 0,8 0 0,14 0 0,-8 0 0,18 0 0,-23 0 0,20 0 0,-12 0 0,9 0 0,-2 0 0,-2 0 0,-15 0 0,7 0 0,-8 0 0,0 0 0,-7 0 0,-2 0 0,-6 0 0,-1 0 0,1 0 0,-1 4 0,-5-3 0,4 4 0,-11-5 0,11 0 0,-10 0 0,4 0 0,-6 0 0,6 0 0,-9 0 0,8 0 0,-10 0 0,0 0 0,4 0 0,-3 0 0,4 0 0,0 0 0,0 0 0,0 0 0,1 0 0,-1 0 0,0 0 0,-5 0 0,4 0 0,-4 0 0,5 0 0,1 0 0,-1 0 0,-5 0 0,4 0 0,-9 0 0,4 0 0,0 0 0,-4 0 0,4 0 0,-5 0 0,1 0 0,-1 0 0,0 0 0,0 0 0,0 0 0,0 0 0,5 0 0,-4 0 0,4 0 0,-5 0 0,0 0 0,0 0 0,0 0 0,0 0 0,0 0 0,3 0 0,-2 0 0,-2 0 0,7 0 0,-12 0 0,12 0 0,-7 0 0,2 0 0,1 0 0,1 0 0,-7 0 0,12 0 0,-11 0 0,6 0 0,-1 0 0,-5 0 0,6 0 0,-3 0 0,0 0 0,5 0 0,-4 0 0,4 0 0,-5 0 0,5 0 0,-4 0 0,4 0 0,-5 0 0,0 0 0,0 0 0,0 0 0,4 0 0,-8 0 0,9 0 0,-10 0 0,6 0 0,-1 0 0,-2 0 0,4 0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02.5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16383,'71'0'0,"0"0"0,-16 0 0,0 0 0,10 0 0,0 0 0,-8 0 0,2 0 0,21 0 0,4 0 0,2 0 0,3 0 0,7 0 0,1 0 0,-7 0 0,0 0 0,5 0 0,1 0 0,-7 0 0,-2 0 0,-8 0 0,-1 0 0,3 0 0,-1 0 0,-4 0 0,-1 0 0,-9 0 0,-3 0 0,-10 0 0,-2 0 0,46 0 0,-36 0 0,21 0 0,-23 0 0,-4 0 0,-20 0 0,-7 0 0,-7 0 0,-5 0 0,-4 0 0,8 0 0,-8 0 0,7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04.0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 16383,'53'0'0,"1"0"0,2 0 0,1 0 0,-3 0 0,1 0 0,16 0 0,2 0 0,-6 0 0,2 0 0,14 0 0,2 0 0,5 0 0,-2 0 0,-11 0 0,-1 0 0,-3 0 0,3 0 0,-10 0 0,4 0 0,-6 0 0,0 0 0,-3 0 0,16 0 0,-5 0 0,-2 0 0,-13 0 0,2 0 0,-5 0 0,-20 0 0,-1 0 0,-10 0 0,-2 0 0,-5 0 0,-4 0 0,8 0 0,-8 0 0,8 0 0,-3-7 0,-6 5 0,9-5 0,-8 4 0,5 2 0,2-2 0,-7 3 0,6 0 0,-3-3 0,-2 2 0,8-2 0,-9 3 0,7 0 0,-2 0 0,-4 0 0,6 0 0,-8-3 0,6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06.1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16383,'69'0'0,"14"0"0,3 0 0,-29 0 0,2 0 0,4 1 0,3-2 0,13 2 0,5-2 0,6 1 0,2 0 0,5 1 0,2-2 0,-25 1 0,0 0 0,-1 0 0,19 0 0,0 0 0,-25 0 0,2 0 0,-2 0 0,18 0 0,-2 0 0,6 0 0,-1 0 0,-11 0 0,-2 0 0,-3 1 0,-4-2 0,24 1 0,-38 0 0,-1 0 0,19 0 0,22 0 0,-20 0 0,-10 0 0,-15 0 0,-2 0 0,-12 0 0,-7 0 0,-2 0 0,-13 0 0,7 0 0,-6 0 0,1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07.6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16383,'69'0'0,"5"0"0,-23 0 0,23 0 0,20 0 0,-37 0 0,2 0 0,9 0 0,4 0 0,9 0 0,3 0 0,0 0 0,0 0 0,-2 0 0,1 0 0,0 0 0,-4 0 0,-26 0 0,-2 0 0,16 0 0,-3 0 0,15 0 0,-24 0 0,2 0 0,39 0 0,-2 0 0,-12 0 0,-9 0 0,0 0 0,-7 0 0,-3 0 0,-7 0 0,-7 0 0,-1 0 0,-14 0 0,-1 0 0,-11 0 0,-1 0 0,-5 0 0,-4 0 0,9 0 0,-9 0 0,7 0 0,-2 0 0,-6 0 0,8 0 0,-4 0 0,-1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39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776 1 16383,'-55'23'0,"-1"0"0,20 7 0,1-8 0,-8 15 0,-9 4 0,-4 3 0,-2 16 0,6-5 0,8 13 0,0 0 0,8-12 0,7-5 0,3 0 0,9-5 0,-11 9 0,1 2 0,12 4 0,-11 21 0,9-9 0,5-8 0,5-1 0,2-8 0,5-7 0,0-2 0,0-6 0,0-1 0,0-5 0,8-2 0,2-6 0,14 2 0,1 0 0,5 1 0,1 0 0,5 2 0,-4-1 0,12 2 0,-8-7 0,2 5 0,-5-11 0,-4 4 0,-2-10 0,0 3 0,-4-7 0,-2 2 0,-5-4 0,0-3 0,0 2 0,0-6 0,3 2 0,-7-3 0,9 0 0,-10 0 0,6 0 0,-4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42.9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 0 16383,'59'0'0,"3"0"0,-25 8 0,8-1 0,-16 10 0,12 9 0,-12-5 0,7 15 0,-16-13 0,3 6 0,-13 4 0,4 8 0,-4-4 0,-4 15 0,-2-9 0,-4 21 0,0-6 0,0 6 0,0-1 0,0-5 0,0 6 0,0 0 0,0-6 0,-5 5 0,-6-7 0,-1-7 0,-8-1 0,9-8 0,-8-5 0,9-2 0,-3-6 0,4-5 0,-3-4 0,3-3 0,-2-3 0,3 4 0,-4-3 0,-1 7 0,-10 0 0,-1 8 0,-7 3 0,-5 5 0,2 3 0,-3-1 0,5-1 0,7-8 0,-4-2 0,14-9 0,-3-4 0,11-7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0:52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1402 4 16383,'-66'-3'0,"-14"6"0,-7 11 0,31-1 0,-3 4 0,-5 5 0,-1 1 0,1 0 0,0 1 0,-4 5 0,0 1 0,7 0 0,1 1 0,-12 7 0,2 4 0,14-2 0,2 3 0,-1 6 0,3 1 0,14-8 0,6 0 0,-10 30 0,5 9 0,24-20 0,0 13 0,8 7 0,5-28 0,0 18 0,0-29 0,27 9 0,4-13 0,28-2 0,13-13 0,14-12 0,-30-7 0,2-2 0,5-1 0,2-2 0,1 2 0,1-2 0,2-1 0,0-3 0,-2 0 0,-1-4 0,-2-7 0,-1-4 0,-2 0 0,-2-4 0,-3-6 0,-3-3 0,-5 2 0,-2 0 0,0-2 0,-3-2 0,-6 0 0,-2-1 0,31-37 0,-14-10 0,-12-4 0,-26 38 0,-2 0 0,7-46 0,-15 42 0,-1 0 0,3-42 0,-17 4 0,-19 20 0,-5 24 0,-41-2 0,23 33 0,-30-9 0,19 25 0,-9 0 0,8 0 0,9 0 0,8 4 0,-32 51 0,47-37 0,-25 35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0:57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75 16383,'85'0'0,"6"0"0,3 0 0,-42-4 0,1 1 0,15 3 0,1-1 0,-3-9 0,-1-1 0,6 9 0,-2 1 0,-5-6 0,-3 0 0,28 7 0,-35-6 0,-1 0 0,26 3 0,14-10 0,-11 13 0,-8 0 0,-9 0 0,-1 0 0,-9 0 0,-6 0 0,-1 0 0,-1 0 0,-5 0 0,5 0 0,-6 0 0,-7 0 0,5 0 0,-10 0 0,4 0 0,-6 0 0,1 0 0,-6 0 0,4 0 0,-4 0 0,0 0 0,-1 0 0,-5 0 0,0 0 0,-1 0 0,4 0 0,-4 0 0,3 0 0,-4 0 0,3 0 0,-3 0 0,3 0 0,0 0 0,-2 0 0,2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9:57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 16383,'60'0'0,"8"0"0,6 0 0,2 0 0,-15 0 0,1 0 0,31 0 0,-30 0 0,0 0 0,21 0 0,-2 0 0,0 0 0,-27 0 0,22 0 0,-24 0 0,12 0 0,-8 0 0,-10 0 0,0 0 0,-5 0 0,0 0 0,-3 0 0,-4 0 0,-1 0 0,5 0 0,-4 0 0,5 0 0,-5 0 0,4 0 0,-5 0 0,7 0 0,-7 0 0,5 0 0,-10 0 0,4 0 0,-6 0 0,0 0 0,-4 0 0,3 0 0,-9 0 0,4 0 0,-9 0 0,3 0 0,0 0 0,1 0 0,2 0 0,-3 0 0,-1 0 0,8 0 0,-10 0 0,13 0 0,-10 0 0,5 0 0,-1 0 0,-3 0 0,0-3 0,1 2 0,-1-3 0,5 4 0,-4 0 0,9 0 0,-4 0 0,0-3 0,4 2 0,-4-3 0,1 4 0,-2 0 0,-5 0 0,0 0 0,0 0 0,0 0 0,0-4 0,3 4 0,-6-4 0,5 4 0,-4 0 0,1 0 0,3 0 0,-3 0 0,-1 0 0,4 0 0,-3 0 0,3 0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9:59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 16383,'69'-3'0,"-2"0"0,5 3 0,5 0 0,-1 0 0,23 0 0,-29 0 0,7 0 0,-7 0 0,-12 0 0,8 0 0,5 0 0,-20 0 0,4 0 0,-21 0 0,0 0 0,-12 0 0,-1 0 0,-5 0 0,-1 0 0,3 0 0,-3 0 0,2 0 0,-3 0 0,5 0 0,-3 0 0,4 0 0,1 0 0,-4 0 0,4 0 0,-5 0 0,0 0 0,0 0 0,0 0 0,3 0 0,-6 0 0,7 0 0,-8 0 0,4 0 0,1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1:34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1079 1 16383,'-64'0'0,"5"0"0,12 0 0,-10 0 0,-1 0 0,-13 0 0,5 0 0,0 10 0,-14 4 0,27 3 0,7 6 0,1-1 0,-2-5 0,-22 36 0,21-33 0,9 16 0,-9-8 0,17-3 0,4 4 0,7-14 0,11 5 0,1-8 0,4 4 0,-3 4 0,5-7 0,-5 4 0,7-3 0,3 1 0,1 3 0,7 0 0,-3-5 0,7 5 0,-7-6 0,12 5 0,-6-4 0,12 4 0,-4-4 0,18 7 0,4-4 0,19 0 0,12-3 0,0-1 0,-1-5 0,7-1 0,-14-6 0,16 0 0,-1 0 0,-7 0 0,0 0 0,-4 0 0,-13 0 0,-1 0 0,-3 0 0,-12-9 0,6-3 0,-8-8 0,1 0 0,-5-5 0,-8 6 0,-5-9 0,-6 11 0,-3-9 0,-2 4 0,-3-5 0,-4-7 0,-1 6 0,-4-5 0,0 0 0,0 4 0,-5-10 0,-4 10 0,-17-12 0,1 16 0,-18-12 0,8 21 0,-7-4 0,1 14 0,1 1 0,5 5 0,2 0 0,18 0 0,3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1:43.8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81 16383,'93'0'0,"5"0"0,-4-7 0,-42 7 0,1-1 0,4-8 0,1-1 0,-5 5 0,-1 0 0,34-9 0,-6 3 0,-15 9 0,1-8 0,-9 9 0,-16-4 0,-2 5 0,-15 0 0,3 0 0,-15 0 0,3 0 0,2 0 0,5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1:45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16383,'73'0'0,"9"0"0,2 0 0,-20 0 0,13 0 0,-32 0 0,26 0 0,-13 0 0,-1 0 0,-3 0 0,-11 0 0,4 0 0,0 0 0,-5 0 0,5 0 0,-6 0 0,-1 0 0,-10 0 0,1 0 0,-9 0 0,-4 0 0,2 0 0,-8 0 0,3 0 0,3 0 0,-3 0 0,2 0 0,-1 0 0,-2 0 0,2 0 0,1 0 0,-1 0 0,1 0 0,-2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1:47.0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16383,'42'0'0,"5"0"0,-18 0 0,19 0 0,17 0 0,-12 0 0,34 0 0,-40 0 0,49 0 0,-47 0 0,39 0 0,-37 0 0,13 0 0,-8 0 0,-13 0 0,3 0 0,-18 0 0,1 0 0,-8 0 0,-9 0 0,5 0 0,-3 0 0,4 0 0,-2 0 0,-2 0 0,3 0 0,-2 0 0,2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17E9F-60F3-C043-B756-DFEBA65D73B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212BE-62EC-2145-A33C-DE54C649D8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495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212BE-62EC-2145-A33C-DE54C649D85A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797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37BB-2463-1E41-BB82-B0D4A99E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4E2E8-F82E-1E47-993B-703795C41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09AB3-3BEF-6A40-87FD-B796AA72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03979-82CA-EA47-BEA1-A6F186DF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Biointelligence Laboratory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C9FD95-E014-2448-978F-DFC390D93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182562"/>
            <a:ext cx="652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23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4D17-5E13-7A44-9FB2-BA7B1498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7E849-5C78-A54F-8497-849EF6A30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A8E9A-8AD8-4F4A-A6E2-5F11732C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299C-33D6-EC4D-B5D0-45C706F1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1EDFC-DF27-7F49-8C62-5BBFDBFF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136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3FA89-DA44-2148-B7C4-5BC51A894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CD26B-8579-AE48-8675-F0635860C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A5EDE-498B-AC47-B9E4-73922209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BA9D5-748F-A840-9AD8-3A7411D5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420D0-111E-444D-9EB6-EF8393D3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9442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DC0C-8C63-1743-AC21-1E1E10EF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FC828-89F8-BB4E-8771-38169F155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A21EB-2502-2448-A1B4-D1448978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ADCA1-A2A4-D541-86F4-BEAB827C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Biointelligence Laboratory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2A83-10C1-6F4E-8FF0-FD7BBD43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642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8CB8-B5E6-794F-901F-08951B1F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0953-3EAF-1543-ABD4-274257BDF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64590-4455-E847-B256-46E54BE3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EDE66-2399-BA41-A798-485CC9E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C665E-87DC-C148-B87E-8AACBF1B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633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7E2B-2941-8442-AD21-892433AC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F958-CF97-4E4C-B2B8-D199164A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D2F14-A0DC-DC4F-9DAA-5B3982ED0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DA5A2-2A23-FD42-AD8D-DEA7B112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1109C-92FD-F840-BBC6-73FF1FFF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Biointelligence Laboratory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46507-026D-AD43-957E-3752EE0C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157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2D9D-81F0-8B4B-B24A-FF945C5D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5FC4D-D5E3-A44A-829C-6156E8A9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0CEFC-7519-B144-8A0B-B4AAD235C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2E314-1E77-F34C-92CB-F00E9BB82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D1CBE-2BFA-1140-9592-6E3E314D0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F8BFC-4949-DF48-AA20-EAB938EF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503C4-057A-9945-B09B-447E5AA9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6D173-DF60-A847-B3B9-0AEA06E4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80358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078F-5F89-1F48-A28A-B2794C15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55371-0192-7D4A-A133-19077675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80C6E-FFCD-2146-8AE0-AD79986DC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338EC-0098-2542-9BED-6C2F09E4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9428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50941-3F5F-7C4E-8811-7E329940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86E52-9866-FE48-AED1-4B12351D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6DA5-B3EC-F244-BD0B-D2743176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041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7AB4-E4E9-014B-891C-F8CBD3A8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E452B-95C5-7845-851B-0B6A9260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F77D1-48B0-8B4A-A294-67E892B20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3BDB4-36C1-A448-9A4E-8D1054B9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FD52F-E6B2-EE40-9579-EB05CDC6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A6C69-7D3F-354A-BE17-96323792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552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2E9B-6670-EE44-8E51-7AB19E0CA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8D84F-19C5-CE49-BE5B-44BF2678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3574A-AFF6-B049-B367-B395EEB13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29B96-65B5-2C4A-9354-4BCCD15E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95B14-3E17-3E45-8571-6E2F7159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45E2B-E8FF-F04C-A8B7-0A89FD13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403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166E7-A54F-074A-9F3E-FF7C1E05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7EFEC-F90D-E049-84E5-309D8387F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7272C-1E04-C544-A3A1-926F51179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876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BB23-8AB7-2E40-A73D-B7A233D4D5F5}" type="datetimeFigureOut">
              <a:rPr lang="en-KR" smtClean="0"/>
              <a:t>2021/04/27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5E77-97A2-7F40-B048-03FFECE80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KR" dirty="0"/>
              <a:t>Biointelligence Laboratory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0771-CD9C-E04F-9F9B-6CAFFFA8C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182562"/>
            <a:ext cx="652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1707572-C19F-BD4D-B1A4-46B5A3FFEC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59317" y="6060523"/>
            <a:ext cx="2321257" cy="5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1.xml"/><Relationship Id="rId18" Type="http://schemas.openxmlformats.org/officeDocument/2006/relationships/image" Target="../media/image33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30.png"/><Relationship Id="rId17" Type="http://schemas.openxmlformats.org/officeDocument/2006/relationships/customXml" Target="../ink/ink13.xml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9.xml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35.png"/><Relationship Id="rId4" Type="http://schemas.openxmlformats.org/officeDocument/2006/relationships/customXml" Target="../ink/ink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7003-2645-6E44-9D34-01CF55927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174" y="1044784"/>
            <a:ext cx="10071652" cy="2150699"/>
          </a:xfrm>
        </p:spPr>
        <p:txBody>
          <a:bodyPr>
            <a:normAutofit/>
          </a:bodyPr>
          <a:lstStyle/>
          <a:p>
            <a:r>
              <a:rPr lang="en-US" sz="4800" dirty="0"/>
              <a:t>Structured Prediction as Translation between Augmented Natural Languages</a:t>
            </a:r>
            <a:endParaRPr lang="en-KR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88FBF-B4FF-4A44-907B-9430E1CAA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52951"/>
            <a:ext cx="9144000" cy="2839693"/>
          </a:xfrm>
        </p:spPr>
        <p:txBody>
          <a:bodyPr>
            <a:normAutofit/>
          </a:bodyPr>
          <a:lstStyle/>
          <a:p>
            <a:r>
              <a:rPr lang="en-US" sz="2000" dirty="0"/>
              <a:t>Giovanni </a:t>
            </a:r>
            <a:r>
              <a:rPr lang="en-US" sz="2000" dirty="0" err="1"/>
              <a:t>Paolini</a:t>
            </a:r>
            <a:r>
              <a:rPr lang="en-US" sz="2000" dirty="0"/>
              <a:t>, Ben </a:t>
            </a:r>
            <a:r>
              <a:rPr lang="en-US" sz="2000" dirty="0" err="1"/>
              <a:t>Athiwaratkun</a:t>
            </a:r>
            <a:r>
              <a:rPr lang="en-US" sz="2000" dirty="0"/>
              <a:t>, Jason Krone, </a:t>
            </a:r>
            <a:r>
              <a:rPr lang="en-US" sz="2000" dirty="0" err="1"/>
              <a:t>Jie</a:t>
            </a:r>
            <a:r>
              <a:rPr lang="en-US" sz="2000" dirty="0"/>
              <a:t> Ma, Alessandro Achille, </a:t>
            </a:r>
            <a:r>
              <a:rPr lang="en-US" sz="2000" dirty="0" err="1"/>
              <a:t>Rishita</a:t>
            </a:r>
            <a:r>
              <a:rPr lang="en-US" sz="2000" dirty="0"/>
              <a:t> </a:t>
            </a:r>
            <a:r>
              <a:rPr lang="en-US" sz="2000" dirty="0" err="1"/>
              <a:t>Anubhai</a:t>
            </a:r>
            <a:r>
              <a:rPr lang="en-US" sz="2000" dirty="0"/>
              <a:t>, Cicero Nogueira dos Santos, Bing Xiang, Stefano </a:t>
            </a:r>
            <a:r>
              <a:rPr lang="en-US" sz="2000" dirty="0" err="1"/>
              <a:t>Soatto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Amazon Web Services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Presented by Björn Bebensee</a:t>
            </a:r>
            <a:r>
              <a:rPr lang="en-US" baseline="30000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(2019-21343)</a:t>
            </a:r>
            <a:endParaRPr lang="en-KR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Department of Computer Science and Engineering, Seoul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425768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B21B-3C24-9E4D-8408-9DD45E68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3597D-F436-6E48-8936-69BC4B794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Recent work: mostly task-specific approaches on top of features extractors like BERT.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b="1" dirty="0"/>
              <a:t>Disadvantages:</a:t>
            </a:r>
          </a:p>
          <a:p>
            <a:r>
              <a:rPr lang="en-KR" dirty="0"/>
              <a:t>Does not take advantage of semantics of class labels: the </a:t>
            </a:r>
            <a:r>
              <a:rPr lang="en-KR" u="sng" dirty="0"/>
              <a:t>classifier does not know that an “author” is also a “person”</a:t>
            </a:r>
          </a:p>
          <a:p>
            <a:r>
              <a:rPr lang="en-KR" dirty="0">
                <a:solidFill>
                  <a:srgbClr val="0070C0"/>
                </a:solidFill>
              </a:rPr>
              <a:t>Task-specific</a:t>
            </a:r>
            <a:r>
              <a:rPr lang="en-KR" dirty="0"/>
              <a:t> architectures needed</a:t>
            </a:r>
          </a:p>
          <a:p>
            <a:endParaRPr lang="en-KR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03EDA18-6791-A343-8FEA-09C96626C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1" r="55472" b="16505"/>
          <a:stretch/>
        </p:blipFill>
        <p:spPr bwMode="auto">
          <a:xfrm>
            <a:off x="7413172" y="4974771"/>
            <a:ext cx="4517571" cy="93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8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888B-2482-F645-9850-CD7C065F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Related work:</a:t>
            </a:r>
            <a:br>
              <a:rPr lang="en-KR" dirty="0"/>
            </a:br>
            <a:r>
              <a:rPr lang="en-KR" dirty="0"/>
              <a:t>Joint entity and relation extraction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4021F-2936-5146-8CEC-D38A1DEA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773" y="1939925"/>
            <a:ext cx="8700454" cy="41671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D5158-7365-1941-BB88-A96DFAB04E3D}"/>
              </a:ext>
            </a:extLst>
          </p:cNvPr>
          <p:cNvSpPr txBox="1"/>
          <p:nvPr/>
        </p:nvSpPr>
        <p:spPr>
          <a:xfrm>
            <a:off x="9140421" y="6202461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Athiwaratkun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al.,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2020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5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11C8-838C-464A-95C1-7E90BE9B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B3D3-8647-114E-BCBB-4E4CD60D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38895"/>
          </a:xfrm>
        </p:spPr>
        <p:txBody>
          <a:bodyPr/>
          <a:lstStyle/>
          <a:p>
            <a:pPr marL="0" indent="0">
              <a:buNone/>
            </a:pPr>
            <a:r>
              <a:rPr lang="en-KR" dirty="0">
                <a:solidFill>
                  <a:srgbClr val="0070C0"/>
                </a:solidFill>
              </a:rPr>
              <a:t>Augmented natural language: </a:t>
            </a:r>
            <a:r>
              <a:rPr lang="en-KR" dirty="0"/>
              <a:t>annotate language using special symbols, i.e. “[ … ]” for entities and “[ … | category ]” to categorize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01FD6-EECD-B14A-A64D-EA0BA580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4520"/>
            <a:ext cx="10184130" cy="36894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395443-AC4E-C64D-BC8C-BC2965F15963}"/>
              </a:ext>
            </a:extLst>
          </p:cNvPr>
          <p:cNvSpPr txBox="1">
            <a:spLocks/>
          </p:cNvSpPr>
          <p:nvPr/>
        </p:nvSpPr>
        <p:spPr>
          <a:xfrm>
            <a:off x="838200" y="4055914"/>
            <a:ext cx="10515600" cy="2436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Frame structured prediction task as </a:t>
            </a:r>
            <a:r>
              <a:rPr lang="en-KR" dirty="0">
                <a:solidFill>
                  <a:srgbClr val="0070C0"/>
                </a:solidFill>
              </a:rPr>
              <a:t>text-to-text translation</a:t>
            </a:r>
            <a:r>
              <a:rPr lang="en-KR" dirty="0"/>
              <a:t>:</a:t>
            </a:r>
          </a:p>
          <a:p>
            <a:r>
              <a:rPr lang="en-KR" dirty="0"/>
              <a:t>Input: source text, task</a:t>
            </a:r>
          </a:p>
          <a:p>
            <a:r>
              <a:rPr lang="en-KR" dirty="0"/>
              <a:t>Output: source text annotated with the answers, i.e. all entity categories and their relations</a:t>
            </a:r>
          </a:p>
          <a:p>
            <a:r>
              <a:rPr lang="en-KR" dirty="0"/>
              <a:t>Answers are easy to extract from bracket annotations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4E1F1-179C-4A43-82B1-4D5DF14F9EEE}"/>
              </a:ext>
            </a:extLst>
          </p:cNvPr>
          <p:cNvSpPr txBox="1"/>
          <p:nvPr/>
        </p:nvSpPr>
        <p:spPr>
          <a:xfrm>
            <a:off x="9212601" y="3657146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Athiwaratkun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al.,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2020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6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11C8-838C-464A-95C1-7E90BE9B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B3D3-8647-114E-BCBB-4E4CD60D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694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KR" dirty="0"/>
              <a:t>Advantages of this approach:</a:t>
            </a:r>
          </a:p>
          <a:p>
            <a:r>
              <a:rPr lang="en-KR" dirty="0"/>
              <a:t>Only requires a single architecture for translation</a:t>
            </a:r>
          </a:p>
          <a:p>
            <a:r>
              <a:rPr lang="en-US" dirty="0"/>
              <a:t>Translation model understands and can take advantage of label semantics, i.e. a “person” is more likely to be “author” than a non-person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possible to </a:t>
            </a:r>
            <a:r>
              <a:rPr lang="en-US" dirty="0">
                <a:solidFill>
                  <a:srgbClr val="0070C0"/>
                </a:solidFill>
              </a:rPr>
              <a:t>train a single multi-task model</a:t>
            </a:r>
            <a:r>
              <a:rPr lang="en-US" dirty="0"/>
              <a:t> that can complete all tasks.</a:t>
            </a:r>
          </a:p>
          <a:p>
            <a:pPr marL="0" indent="0">
              <a:buNone/>
            </a:pPr>
            <a:r>
              <a:rPr lang="en-KR" dirty="0"/>
              <a:t>Knowledge is transferred from one task and dataset to the other, </a:t>
            </a:r>
            <a:r>
              <a:rPr lang="en-KR" u="sng" dirty="0"/>
              <a:t>benefits low-resource tasks</a:t>
            </a:r>
            <a:r>
              <a:rPr lang="en-KR" dirty="0"/>
              <a:t>. </a:t>
            </a:r>
            <a:r>
              <a:rPr lang="en-KR" dirty="0">
                <a:sym typeface="Wingdings" pitchFamily="2" charset="2"/>
              </a:rPr>
              <a:t></a:t>
            </a:r>
            <a:endParaRPr lang="en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874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136F-C73C-7F4B-A3D3-7D383AD9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C7A8F1-2FB6-CC42-8029-9F4F5120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4666"/>
            <a:ext cx="12192000" cy="304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32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F799-B05D-7B4A-ADB2-DC3A4101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9660-A3E2-3C41-89DD-234087A53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9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dirty="0"/>
              <a:t>Use Google’s pre-trained </a:t>
            </a:r>
            <a:r>
              <a:rPr lang="en-KR" dirty="0">
                <a:solidFill>
                  <a:srgbClr val="0070C0"/>
                </a:solidFill>
              </a:rPr>
              <a:t>T5-base model</a:t>
            </a:r>
            <a:r>
              <a:rPr lang="en-KR" dirty="0"/>
              <a:t> for translation (but: any generative pre-trained model can be used).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>
                <a:solidFill>
                  <a:srgbClr val="0070C0"/>
                </a:solidFill>
              </a:rPr>
              <a:t>Single-task model: </a:t>
            </a:r>
            <a:r>
              <a:rPr lang="en-KR" dirty="0"/>
              <a:t>fine-tune to translate between source sentence and augmented natural language that contains answers.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>
                <a:solidFill>
                  <a:srgbClr val="0070C0"/>
                </a:solidFill>
              </a:rPr>
              <a:t>Multi-task model: </a:t>
            </a:r>
            <a:r>
              <a:rPr lang="en-KR" u="sng" dirty="0"/>
              <a:t>simultaneously</a:t>
            </a:r>
            <a:r>
              <a:rPr lang="en-KR" dirty="0"/>
              <a:t> train on all tasks, provide name of task and dataset so that model knows wh</a:t>
            </a:r>
            <a:r>
              <a:rPr lang="en-US" dirty="0"/>
              <a:t>at</a:t>
            </a:r>
            <a:r>
              <a:rPr lang="en-KR" dirty="0"/>
              <a:t> to predict as prefix.</a:t>
            </a:r>
          </a:p>
        </p:txBody>
      </p:sp>
    </p:spTree>
    <p:extLst>
      <p:ext uri="{BB962C8B-B14F-4D97-AF65-F5344CB8AC3E}">
        <p14:creationId xmlns:p14="http://schemas.microsoft.com/office/powerpoint/2010/main" val="40738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CC07-51DB-9C45-8D65-E661E7F0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method: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D0F89-7EBC-864E-9FF7-50A10717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/>
          <a:stretch/>
        </p:blipFill>
        <p:spPr>
          <a:xfrm>
            <a:off x="880741" y="2314473"/>
            <a:ext cx="9989189" cy="12320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D16E77-543F-574F-83E6-4899140E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51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Joint entity and relation extraction:</a:t>
            </a:r>
            <a:endParaRPr lang="en-K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8216B1-5746-AC4C-BD8D-554C5D0AE85A}"/>
              </a:ext>
            </a:extLst>
          </p:cNvPr>
          <p:cNvSpPr txBox="1">
            <a:spLocks/>
          </p:cNvSpPr>
          <p:nvPr/>
        </p:nvSpPr>
        <p:spPr>
          <a:xfrm>
            <a:off x="838200" y="4054609"/>
            <a:ext cx="10515600" cy="551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Relation classification: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DA94C-9149-3B48-8C6A-C1CCE92D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1" y="4634911"/>
            <a:ext cx="10031730" cy="9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FD3C-A950-9A4E-9820-95405DE6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method: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EA2D-1A7E-9445-BFAE-528E02B5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2377374"/>
            <a:ext cx="10031730" cy="91941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0AE1CB-AD4D-E247-8DB1-529C83D3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51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role labeling: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978885-DBFD-C342-8DD1-C9386238310A}"/>
              </a:ext>
            </a:extLst>
          </p:cNvPr>
          <p:cNvSpPr txBox="1">
            <a:spLocks/>
          </p:cNvSpPr>
          <p:nvPr/>
        </p:nvSpPr>
        <p:spPr>
          <a:xfrm>
            <a:off x="838200" y="3848539"/>
            <a:ext cx="10515600" cy="551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Coreference resolution: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F83A6-BCD0-6643-9C9E-9C938347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00286"/>
            <a:ext cx="10031730" cy="17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E35D-72AB-D94F-9961-115CCAD3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CD6B-EA46-EF40-BF6F-C150DAB52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Decoding procedure: </a:t>
            </a:r>
          </a:p>
          <a:p>
            <a:pPr marL="514350" indent="-514350">
              <a:buAutoNum type="arabicPeriod"/>
            </a:pPr>
            <a:r>
              <a:rPr lang="en-US" dirty="0"/>
              <a:t>Extract entity types and relations (without special tokens)</a:t>
            </a:r>
          </a:p>
          <a:p>
            <a:pPr marL="514350" indent="-514350">
              <a:buAutoNum type="arabicPeriod"/>
            </a:pPr>
            <a:r>
              <a:rPr lang="en-US" dirty="0"/>
              <a:t>Align input and output sentence on the token level (improves robustness).</a:t>
            </a:r>
          </a:p>
          <a:p>
            <a:pPr marL="514350" indent="-514350">
              <a:buAutoNum type="arabicPeriod"/>
            </a:pPr>
            <a:r>
              <a:rPr lang="en-US" dirty="0"/>
              <a:t>For each relation in the output find the closest entity which exactly matches the tail entity, discard otherwise.</a:t>
            </a:r>
          </a:p>
          <a:p>
            <a:pPr marL="514350" indent="-514350">
              <a:buAutoNum type="arabicPeriod"/>
            </a:pPr>
            <a:r>
              <a:rPr lang="en-US" dirty="0"/>
              <a:t>Discard entity and relations which do not belong to the predefined types.</a:t>
            </a:r>
            <a:endParaRPr lang="en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AA350A-39A2-1344-A1C9-6C4E74B4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744" y="5651926"/>
            <a:ext cx="9464511" cy="95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8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8333-6A46-8F44-B615-F5CD8C80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80F3D-0B9C-7E47-85DE-200B0ED28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323" y="1442743"/>
            <a:ext cx="9993354" cy="496529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E8D3A4-A90E-8A40-8F52-959C4ECBFA9C}"/>
                  </a:ext>
                </a:extLst>
              </p14:cNvPr>
              <p14:cNvContentPartPr/>
              <p14:nvPr/>
            </p14:nvContentPartPr>
            <p14:xfrm>
              <a:off x="6703397" y="3888271"/>
              <a:ext cx="1150200" cy="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E8D3A4-A90E-8A40-8F52-959C4ECBFA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9757" y="3780631"/>
                <a:ext cx="1257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9F0CF61-6E54-6445-A457-5F6B95324B48}"/>
                  </a:ext>
                </a:extLst>
              </p14:cNvPr>
              <p14:cNvContentPartPr/>
              <p14:nvPr/>
            </p14:nvContentPartPr>
            <p14:xfrm>
              <a:off x="5369957" y="3294631"/>
              <a:ext cx="629640" cy="470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9F0CF61-6E54-6445-A457-5F6B95324B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6317" y="3186991"/>
                <a:ext cx="73728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D01A618-0E34-B843-B576-5A81195D8BC8}"/>
                  </a:ext>
                </a:extLst>
              </p14:cNvPr>
              <p14:cNvContentPartPr/>
              <p14:nvPr/>
            </p14:nvContentPartPr>
            <p14:xfrm>
              <a:off x="2392037" y="3879271"/>
              <a:ext cx="870480" cy="27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D01A618-0E34-B843-B576-5A81195D8B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8397" y="3771631"/>
                <a:ext cx="9781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C449CEB-5D27-AA4C-810A-E77CEACAB0BE}"/>
                  </a:ext>
                </a:extLst>
              </p14:cNvPr>
              <p14:cNvContentPartPr/>
              <p14:nvPr/>
            </p14:nvContentPartPr>
            <p14:xfrm>
              <a:off x="5223077" y="1566991"/>
              <a:ext cx="991800" cy="9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C449CEB-5D27-AA4C-810A-E77CEACAB0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9437" y="1458991"/>
                <a:ext cx="1099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4EBCEB-1D0B-AD40-9FC5-AD6778F19770}"/>
                  </a:ext>
                </a:extLst>
              </p14:cNvPr>
              <p14:cNvContentPartPr/>
              <p14:nvPr/>
            </p14:nvContentPartPr>
            <p14:xfrm>
              <a:off x="7000037" y="1592551"/>
              <a:ext cx="531360" cy="2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4EBCEB-1D0B-AD40-9FC5-AD6778F197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6037" y="1484911"/>
                <a:ext cx="63900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8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D64A0-6C85-924B-894E-DD049B1EA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Instead of predicting some continuous value, the model’s output space is structured.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Unlike in multiclass classification: </a:t>
            </a:r>
            <a:r>
              <a:rPr lang="en-KR" u="sng" dirty="0"/>
              <a:t>size of the output space is often exponential</a:t>
            </a:r>
            <a:r>
              <a:rPr lang="en-KR" dirty="0"/>
              <a:t>, thus difficult.</a:t>
            </a:r>
          </a:p>
          <a:p>
            <a:pPr marL="0" indent="0">
              <a:buNone/>
            </a:pPr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A9B5-A19C-004A-B4A6-FC2982DE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structured prediction in</a:t>
            </a:r>
            <a:br>
              <a:rPr lang="en-US" dirty="0"/>
            </a:br>
            <a:r>
              <a:rPr lang="en-US" dirty="0"/>
              <a:t>NLP?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7683B-067A-EC43-96C9-BD14B2A1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50117"/>
            <a:ext cx="5575852" cy="2042757"/>
          </a:xfrm>
          <a:prstGeom prst="rect">
            <a:avLst/>
          </a:prstGeom>
        </p:spPr>
      </p:pic>
      <p:pic>
        <p:nvPicPr>
          <p:cNvPr id="1026" name="Picture 2" descr="Using tensorflow for sequence tagging : Synced sequence input and output -  Stack Overflow">
            <a:extLst>
              <a:ext uri="{FF2B5EF4-FFF2-40B4-BE49-F238E27FC236}">
                <a16:creationId xmlns:a16="http://schemas.microsoft.com/office/drawing/2014/main" id="{80FFE5F1-28FB-5542-B2C7-414E6D62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5" y="4294783"/>
            <a:ext cx="4409661" cy="235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1DC91-546E-5A40-B163-2CEDEAD3E2C7}"/>
              </a:ext>
            </a:extLst>
          </p:cNvPr>
          <p:cNvSpPr txBox="1"/>
          <p:nvPr/>
        </p:nvSpPr>
        <p:spPr>
          <a:xfrm>
            <a:off x="7774486" y="6492874"/>
            <a:ext cx="2512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Mat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Kelcey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stackoverflow.com</a:t>
            </a:r>
            <a:endParaRPr lang="en-KR" sz="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681AD-C39D-5942-B42D-F64FC8EC686C}"/>
              </a:ext>
            </a:extLst>
          </p:cNvPr>
          <p:cNvSpPr txBox="1"/>
          <p:nvPr/>
        </p:nvSpPr>
        <p:spPr>
          <a:xfrm>
            <a:off x="2854120" y="6492874"/>
            <a:ext cx="1544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Stephen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Merity</a:t>
            </a:r>
            <a:endParaRPr lang="en-KR" sz="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64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5B37-4A27-C245-92D7-05420B10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9EBB1-DB41-064C-8C21-18A8F3F06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92" y="1279418"/>
            <a:ext cx="10639216" cy="480087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A96443-9088-A941-9EC6-7A4177F1BD8A}"/>
                  </a:ext>
                </a:extLst>
              </p14:cNvPr>
              <p14:cNvContentPartPr/>
              <p14:nvPr/>
            </p14:nvContentPartPr>
            <p14:xfrm>
              <a:off x="1303757" y="3530431"/>
              <a:ext cx="549000" cy="239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A96443-9088-A941-9EC6-7A4177F1BD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0117" y="3422791"/>
                <a:ext cx="65664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10D9815-9AA0-6A4A-9217-C9262841ABF9}"/>
                  </a:ext>
                </a:extLst>
              </p14:cNvPr>
              <p14:cNvContentPartPr/>
              <p14:nvPr/>
            </p14:nvContentPartPr>
            <p14:xfrm>
              <a:off x="5813477" y="5594311"/>
              <a:ext cx="418320" cy="29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10D9815-9AA0-6A4A-9217-C9262841AB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9477" y="5486671"/>
                <a:ext cx="5259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AF5B03-19A0-B149-BFDB-291534BE8094}"/>
                  </a:ext>
                </a:extLst>
              </p14:cNvPr>
              <p14:cNvContentPartPr/>
              <p14:nvPr/>
            </p14:nvContentPartPr>
            <p14:xfrm>
              <a:off x="7885997" y="5606191"/>
              <a:ext cx="4665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AF5B03-19A0-B149-BFDB-291534BE80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2357" y="5498551"/>
                <a:ext cx="574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7A00C8-34D8-8349-98BD-F503A6FA7164}"/>
                  </a:ext>
                </a:extLst>
              </p14:cNvPr>
              <p14:cNvContentPartPr/>
              <p14:nvPr/>
            </p14:nvContentPartPr>
            <p14:xfrm>
              <a:off x="10108277" y="5288311"/>
              <a:ext cx="41148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7A00C8-34D8-8349-98BD-F503A6FA71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54277" y="5180311"/>
                <a:ext cx="519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3440EE-143B-6043-AD82-9CE5303DDF0C}"/>
                  </a:ext>
                </a:extLst>
              </p14:cNvPr>
              <p14:cNvContentPartPr/>
              <p14:nvPr/>
            </p14:nvContentPartPr>
            <p14:xfrm>
              <a:off x="6318197" y="3625111"/>
              <a:ext cx="10072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B3440EE-143B-6043-AD82-9CE5303DDF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64557" y="3517471"/>
                <a:ext cx="1114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44F402-CF42-D34B-AFA2-2A99762B0E96}"/>
                  </a:ext>
                </a:extLst>
              </p14:cNvPr>
              <p14:cNvContentPartPr/>
              <p14:nvPr/>
            </p14:nvContentPartPr>
            <p14:xfrm>
              <a:off x="7700957" y="3656071"/>
              <a:ext cx="880560" cy="13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44F402-CF42-D34B-AFA2-2A99762B0E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46957" y="3548431"/>
                <a:ext cx="988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79A835-68E3-1545-B604-0E503C8116AF}"/>
                  </a:ext>
                </a:extLst>
              </p14:cNvPr>
              <p14:cNvContentPartPr/>
              <p14:nvPr/>
            </p14:nvContentPartPr>
            <p14:xfrm>
              <a:off x="8957717" y="3636631"/>
              <a:ext cx="109332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79A835-68E3-1545-B604-0E503C8116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04077" y="3528631"/>
                <a:ext cx="1200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32A142-1130-9E4C-B9A4-5609BB3214CC}"/>
                  </a:ext>
                </a:extLst>
              </p14:cNvPr>
              <p14:cNvContentPartPr/>
              <p14:nvPr/>
            </p14:nvContentPartPr>
            <p14:xfrm>
              <a:off x="10279277" y="3631951"/>
              <a:ext cx="96624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32A142-1130-9E4C-B9A4-5609BB3214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25277" y="3523951"/>
                <a:ext cx="10738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71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AE6E-2C56-AF41-B03F-8A0B0537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D948CC-37A2-0E4C-A28F-E7BFEAE4E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0548" y="1374011"/>
            <a:ext cx="9050904" cy="548398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7B2AD8-73FB-AC45-AD44-7A09985F19A4}"/>
                  </a:ext>
                </a:extLst>
              </p14:cNvPr>
              <p14:cNvContentPartPr/>
              <p14:nvPr/>
            </p14:nvContentPartPr>
            <p14:xfrm>
              <a:off x="5251517" y="4711951"/>
              <a:ext cx="279720" cy="667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7B2AD8-73FB-AC45-AD44-7A09985F19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517" y="4604311"/>
                <a:ext cx="387360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6DD7F9-FFAE-0F44-83C6-138A2F48E63C}"/>
                  </a:ext>
                </a:extLst>
              </p14:cNvPr>
              <p14:cNvContentPartPr/>
              <p14:nvPr/>
            </p14:nvContentPartPr>
            <p14:xfrm>
              <a:off x="10607597" y="4719871"/>
              <a:ext cx="177840" cy="599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6DD7F9-FFAE-0F44-83C6-138A2F48E6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53597" y="4611871"/>
                <a:ext cx="285480" cy="8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119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428A-4D91-DF43-82DC-F06CD190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C5911-7F09-BE45-B1D8-6B2CAD56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b="1" dirty="0"/>
              <a:t>Observations:</a:t>
            </a:r>
          </a:p>
          <a:p>
            <a:r>
              <a:rPr lang="en-KR" b="1" dirty="0"/>
              <a:t>Across the board: TANL state-of-the art or competitive</a:t>
            </a:r>
          </a:p>
          <a:p>
            <a:r>
              <a:rPr lang="en-KR" b="1" dirty="0">
                <a:solidFill>
                  <a:srgbClr val="0070C0"/>
                </a:solidFill>
              </a:rPr>
              <a:t>Multi-task model is competitive</a:t>
            </a:r>
            <a:r>
              <a:rPr lang="en-KR" b="1" dirty="0"/>
              <a:t>, significant improvements for low-resource datasets</a:t>
            </a:r>
          </a:p>
          <a:p>
            <a:r>
              <a:rPr lang="en-KR" b="1" dirty="0"/>
              <a:t>Poorer performance of multi-task on coreference resolution might be due to much longer texts (compared to other tasks)</a:t>
            </a:r>
          </a:p>
          <a:p>
            <a:r>
              <a:rPr lang="en-KR" b="1" dirty="0"/>
              <a:t>Good performance in few-shot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8050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C22D-12BA-AB46-9F97-DEFD2148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E269B-EDD0-ED4A-8834-D56B64843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63" y="1825625"/>
            <a:ext cx="6797073" cy="4167188"/>
          </a:xfrm>
        </p:spPr>
      </p:pic>
    </p:spTree>
    <p:extLst>
      <p:ext uri="{BB962C8B-B14F-4D97-AF65-F5344CB8AC3E}">
        <p14:creationId xmlns:p14="http://schemas.microsoft.com/office/powerpoint/2010/main" val="272659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F6B5-272F-9844-AD65-F9EB944B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37E17-E40C-2745-A500-AFA70FDB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Drawback of the generative approach as implemented here: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Time complexity of token generation is               where      is the sequence length.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However: Reformer (Kitaev et al., 2020) and Linformer (Wang et al. 2020) reduce this to                       and             respectively.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9F863-1501-C740-9B89-63200527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701" y="2877668"/>
            <a:ext cx="885922" cy="390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98FE1-56A6-D244-89C1-45A916F4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99" y="2935638"/>
            <a:ext cx="216864" cy="246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CF4C0-2A08-8748-B2AF-3F0FC5A3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716" y="4712233"/>
            <a:ext cx="1546942" cy="357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4B29E-A050-5B4F-8176-9B321210A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571" y="4696841"/>
            <a:ext cx="786581" cy="3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2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3AF6-3683-8B49-B87E-0A611F61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180E1-0932-DA4F-944B-C207C2977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3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dirty="0"/>
              <a:t>To summarize: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A23626-74D0-9A43-A34F-98B8D1C82A0E}"/>
              </a:ext>
            </a:extLst>
          </p:cNvPr>
          <p:cNvSpPr txBox="1">
            <a:spLocks/>
          </p:cNvSpPr>
          <p:nvPr/>
        </p:nvSpPr>
        <p:spPr>
          <a:xfrm>
            <a:off x="936522" y="2430308"/>
            <a:ext cx="10515600" cy="34739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Authors propose a </a:t>
            </a:r>
            <a:r>
              <a:rPr lang="en-KR" dirty="0">
                <a:solidFill>
                  <a:srgbClr val="0070C0"/>
                </a:solidFill>
              </a:rPr>
              <a:t>text-to-text translation framework </a:t>
            </a:r>
            <a:r>
              <a:rPr lang="en-KR" dirty="0"/>
              <a:t>which unifies many structured prediction tasks.</a:t>
            </a:r>
          </a:p>
          <a:p>
            <a:r>
              <a:rPr lang="en-KR" dirty="0"/>
              <a:t>New state-of-the-art for some tasks, competitive results on all tasks.</a:t>
            </a:r>
          </a:p>
          <a:p>
            <a:r>
              <a:rPr lang="en-KR" dirty="0"/>
              <a:t>Train multi-task model which can perform reasonably well across all tasks </a:t>
            </a:r>
          </a:p>
          <a:p>
            <a:r>
              <a:rPr lang="en-KR" dirty="0"/>
              <a:t>Especially low-resource datasets can benefit from multi-task model with significant performance gains.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30236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68D3-57AC-264F-A138-22908648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Additional references (and figures)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F7EF-E65B-2246-8ABA-5FF6775FC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65"/>
            <a:ext cx="10515600" cy="48700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/>
              <a:t>Athiwaratkun</a:t>
            </a:r>
            <a:r>
              <a:rPr lang="en-US" sz="2000" dirty="0"/>
              <a:t>, Ben, et al. "Augmented Natural Language for Generative Sequence Labeling." </a:t>
            </a:r>
            <a:r>
              <a:rPr lang="en-US" sz="2000" i="1" dirty="0" err="1"/>
              <a:t>arXiv</a:t>
            </a:r>
            <a:r>
              <a:rPr lang="en-US" sz="2000" i="1" dirty="0"/>
              <a:t> preprint arXiv:2009.13272 </a:t>
            </a:r>
            <a:r>
              <a:rPr lang="en-US" sz="2000" dirty="0"/>
              <a:t>(2020).</a:t>
            </a:r>
          </a:p>
          <a:p>
            <a:pPr marL="0" indent="0">
              <a:buNone/>
            </a:pPr>
            <a:r>
              <a:rPr lang="en-US" sz="2000" dirty="0" err="1"/>
              <a:t>Eberts</a:t>
            </a:r>
            <a:r>
              <a:rPr lang="en-US" sz="2000" dirty="0"/>
              <a:t>, Markus, and Adrian </a:t>
            </a:r>
            <a:r>
              <a:rPr lang="en-US" sz="2000" dirty="0" err="1"/>
              <a:t>Ulges</a:t>
            </a:r>
            <a:r>
              <a:rPr lang="en-US" sz="2000" dirty="0"/>
              <a:t>. "Span-based joint entity and relation extraction with transformer pre-training." </a:t>
            </a:r>
            <a:r>
              <a:rPr lang="en-US" sz="2000" i="1" dirty="0"/>
              <a:t>24th European Conference on Artificial Intelligence (ECAI)</a:t>
            </a:r>
            <a:r>
              <a:rPr lang="en-US" sz="2000" dirty="0"/>
              <a:t>. 2020.</a:t>
            </a:r>
          </a:p>
          <a:p>
            <a:pPr marL="0" indent="0">
              <a:buNone/>
            </a:pPr>
            <a:r>
              <a:rPr lang="en-US" sz="2000" dirty="0" err="1"/>
              <a:t>Kitaev</a:t>
            </a:r>
            <a:r>
              <a:rPr lang="en-US" sz="2000" dirty="0"/>
              <a:t>, Nikita, </a:t>
            </a:r>
            <a:r>
              <a:rPr lang="en-US" sz="2000" dirty="0" err="1"/>
              <a:t>Łukasz</a:t>
            </a:r>
            <a:r>
              <a:rPr lang="en-US" sz="2000" dirty="0"/>
              <a:t> Kaiser, and Anselm </a:t>
            </a:r>
            <a:r>
              <a:rPr lang="en-US" sz="2000" dirty="0" err="1"/>
              <a:t>Levskaya</a:t>
            </a:r>
            <a:r>
              <a:rPr lang="en-US" sz="2000" dirty="0"/>
              <a:t>. "Reformer: The efficient transformer." </a:t>
            </a:r>
            <a:r>
              <a:rPr lang="en-US" sz="2000" i="1" dirty="0" err="1"/>
              <a:t>arXiv</a:t>
            </a:r>
            <a:r>
              <a:rPr lang="en-US" sz="2000" i="1" dirty="0"/>
              <a:t> preprint arXiv:2001.04451</a:t>
            </a:r>
            <a:r>
              <a:rPr lang="en-US" sz="2000" dirty="0"/>
              <a:t> (2020).</a:t>
            </a:r>
          </a:p>
          <a:p>
            <a:pPr marL="0" indent="0">
              <a:buNone/>
            </a:pPr>
            <a:r>
              <a:rPr lang="en-US" sz="2000" dirty="0"/>
              <a:t>Lee, </a:t>
            </a:r>
            <a:r>
              <a:rPr lang="en-US" sz="2000" dirty="0" err="1"/>
              <a:t>Joohong</a:t>
            </a:r>
            <a:r>
              <a:rPr lang="en-US" sz="2000" dirty="0"/>
              <a:t>, </a:t>
            </a:r>
            <a:r>
              <a:rPr lang="en-US" sz="2000" dirty="0" err="1"/>
              <a:t>Sangwoo</a:t>
            </a:r>
            <a:r>
              <a:rPr lang="en-US" sz="2000" dirty="0"/>
              <a:t> </a:t>
            </a:r>
            <a:r>
              <a:rPr lang="en-US" sz="2000" dirty="0" err="1"/>
              <a:t>Seo</a:t>
            </a:r>
            <a:r>
              <a:rPr lang="en-US" sz="2000" dirty="0"/>
              <a:t>, and Yong Suk Choi. "Semantic relation classification via bidirectional LSTM networks with entity-aware attention using latent entity typing." </a:t>
            </a:r>
            <a:r>
              <a:rPr lang="en-US" sz="2000" i="1" dirty="0"/>
              <a:t>Symmetry</a:t>
            </a:r>
            <a:r>
              <a:rPr lang="en-US" sz="2000" dirty="0"/>
              <a:t> 11.6 (2019): 785.</a:t>
            </a:r>
          </a:p>
          <a:p>
            <a:pPr marL="0" indent="0">
              <a:buNone/>
            </a:pPr>
            <a:r>
              <a:rPr lang="en-US" sz="2000" dirty="0"/>
              <a:t>Miwa, Makoto, and Yutaka Sasaki. "Modeling joint entity and relation extraction with table representation." </a:t>
            </a:r>
            <a:r>
              <a:rPr lang="en-US" sz="2000" i="1" dirty="0"/>
              <a:t>Proceedings of the 2014 Conference on Empirical Methods in Natural Language Processing (EMNLP)</a:t>
            </a:r>
            <a:r>
              <a:rPr lang="en-US" sz="2000" dirty="0"/>
              <a:t>. 2014.</a:t>
            </a:r>
          </a:p>
          <a:p>
            <a:pPr marL="0" indent="0">
              <a:buNone/>
            </a:pPr>
            <a:r>
              <a:rPr lang="en-US" sz="2000" dirty="0"/>
              <a:t>Wang, </a:t>
            </a:r>
            <a:r>
              <a:rPr lang="en-US" sz="2000" dirty="0" err="1"/>
              <a:t>Sinong</a:t>
            </a:r>
            <a:r>
              <a:rPr lang="en-US" sz="2000" dirty="0"/>
              <a:t>, et al. "</a:t>
            </a:r>
            <a:r>
              <a:rPr lang="en-US" sz="2000" dirty="0" err="1"/>
              <a:t>Linformer</a:t>
            </a:r>
            <a:r>
              <a:rPr lang="en-US" sz="2000" dirty="0"/>
              <a:t>: Self-attention with linear complexity." </a:t>
            </a:r>
            <a:r>
              <a:rPr lang="en-US" sz="2000" i="1" dirty="0" err="1"/>
              <a:t>arXiv</a:t>
            </a:r>
            <a:r>
              <a:rPr lang="en-US" sz="2000" i="1" dirty="0"/>
              <a:t> preprint arXiv:2006.04768</a:t>
            </a:r>
            <a:r>
              <a:rPr lang="en-US" sz="2000" dirty="0"/>
              <a:t> (2020).</a:t>
            </a:r>
          </a:p>
          <a:p>
            <a:pPr marL="0" indent="0">
              <a:buNone/>
            </a:pPr>
            <a:r>
              <a:rPr lang="en-US" sz="2000" dirty="0"/>
              <a:t>Zhang, Haiyang, </a:t>
            </a:r>
            <a:r>
              <a:rPr lang="en-US" sz="2000" dirty="0" err="1"/>
              <a:t>Guanqun</a:t>
            </a:r>
            <a:r>
              <a:rPr lang="en-US" sz="2000" dirty="0"/>
              <a:t> Zhang, and Yue Ma. "Syntax-Informed Self-Attention Network for Span-Based Joint Entity and Relation Extraction." </a:t>
            </a:r>
            <a:r>
              <a:rPr lang="en-US" sz="2000" i="1" dirty="0"/>
              <a:t>Applied Sciences</a:t>
            </a:r>
            <a:r>
              <a:rPr lang="en-US" sz="2000" dirty="0"/>
              <a:t> 11.4 (2021): 1480.</a:t>
            </a:r>
          </a:p>
        </p:txBody>
      </p:sp>
    </p:spTree>
    <p:extLst>
      <p:ext uri="{BB962C8B-B14F-4D97-AF65-F5344CB8AC3E}">
        <p14:creationId xmlns:p14="http://schemas.microsoft.com/office/powerpoint/2010/main" val="235846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6547-9407-9947-85A8-13F8DC3B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3068C-1104-DF4A-9BC3-A48C29E7D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505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KR" dirty="0"/>
              <a:t>Brief overview of tasks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Motivation and related work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Proposed method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KR" dirty="0"/>
              <a:t>Key idea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Joint entity and relation extraction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Named entity recognition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Relation classification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Semantic role labeling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Coreference resolution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18423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9E82-F0FA-5E46-B0EC-C8275FA4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Structured prediction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828C-8492-2F4E-9A9B-05E4A6EA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 algn="ctr">
              <a:buNone/>
            </a:pPr>
            <a:r>
              <a:rPr lang="en-KR" dirty="0"/>
              <a:t>Let’s have a look at some structured prediction tasks in NLP!</a:t>
            </a:r>
          </a:p>
        </p:txBody>
      </p:sp>
    </p:spTree>
    <p:extLst>
      <p:ext uri="{BB962C8B-B14F-4D97-AF65-F5344CB8AC3E}">
        <p14:creationId xmlns:p14="http://schemas.microsoft.com/office/powerpoint/2010/main" val="93421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FFB3-9603-9645-A248-6093B51B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Joint entity and relation extraction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25C34D-8967-8E48-A4BD-7D46D1855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58" y="3773534"/>
            <a:ext cx="5090984" cy="9991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BE68A-D1CF-3245-AAA9-13D18C2C5387}"/>
              </a:ext>
            </a:extLst>
          </p:cNvPr>
          <p:cNvSpPr txBox="1"/>
          <p:nvPr/>
        </p:nvSpPr>
        <p:spPr>
          <a:xfrm>
            <a:off x="1661955" y="4998480"/>
            <a:ext cx="2765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Miwa and Sasaki, EMNLP 2014.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2C35C-8A44-C946-8070-2071FC3E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362" y="3429000"/>
            <a:ext cx="5899080" cy="1569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E553D6-A2C5-F644-8AEB-FE4FF10E4BBB}"/>
              </a:ext>
            </a:extLst>
          </p:cNvPr>
          <p:cNvSpPr txBox="1"/>
          <p:nvPr/>
        </p:nvSpPr>
        <p:spPr>
          <a:xfrm>
            <a:off x="7390151" y="4997305"/>
            <a:ext cx="3116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Zhang et al., Applied Sciences 2021.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D67472-5B31-5940-A0AD-284689D19957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569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KR" dirty="0"/>
              <a:t>Given: one or multiple sentences</a:t>
            </a:r>
          </a:p>
          <a:p>
            <a:pPr marL="0" indent="0">
              <a:buNone/>
            </a:pPr>
            <a:r>
              <a:rPr lang="en-KR" dirty="0"/>
              <a:t>Output: entities, their categories, and how they are related</a:t>
            </a:r>
          </a:p>
        </p:txBody>
      </p:sp>
    </p:spTree>
    <p:extLst>
      <p:ext uri="{BB962C8B-B14F-4D97-AF65-F5344CB8AC3E}">
        <p14:creationId xmlns:p14="http://schemas.microsoft.com/office/powerpoint/2010/main" val="196135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0B52A-4D56-B54A-9DCA-DA76B016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CAD7-F5FE-F043-A605-DCEB0F54E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56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dirty="0"/>
              <a:t>Given: one or multiple sentences</a:t>
            </a:r>
          </a:p>
          <a:p>
            <a:pPr marL="0" indent="0">
              <a:buNone/>
            </a:pPr>
            <a:r>
              <a:rPr lang="en-KR" dirty="0"/>
              <a:t>Output: predict which words are entities and their categories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A special case of joint entity and relation extraction w/o relations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E84B48-D816-0942-9F12-C41EAD651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3"/>
          <a:stretch/>
        </p:blipFill>
        <p:spPr bwMode="auto">
          <a:xfrm>
            <a:off x="838201" y="4023767"/>
            <a:ext cx="10515600" cy="22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83005-4721-5948-8B59-E40C9EAAA210}"/>
              </a:ext>
            </a:extLst>
          </p:cNvPr>
          <p:cNvSpPr txBox="1"/>
          <p:nvPr/>
        </p:nvSpPr>
        <p:spPr>
          <a:xfrm>
            <a:off x="5397732" y="6238959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Huggingface</a:t>
            </a:r>
            <a:endParaRPr lang="en-KR" sz="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0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77D1-EECE-DE40-9EA2-C8142B80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classification</a:t>
            </a:r>
            <a:endParaRPr lang="en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FDE3B8-718C-3446-A0B3-5FAA0FD3B6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63" y="3563655"/>
            <a:ext cx="7053850" cy="13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BA0EE6-76C8-DC46-A76A-8E71A6EA2A9E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2256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Given: a sentence, multiple entities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Output: predict their 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8F8DB-B091-7142-B016-381C0C921F76}"/>
              </a:ext>
            </a:extLst>
          </p:cNvPr>
          <p:cNvSpPr txBox="1"/>
          <p:nvPr/>
        </p:nvSpPr>
        <p:spPr>
          <a:xfrm>
            <a:off x="4713249" y="5051226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Lee et al., Symmetry 2019.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6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90221D-E06A-974D-BB72-2386E2D351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0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Given: a sentence, a predicate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Output: how each noun, adverb relates to the predicate, i.e. answer the question “who did what to whom?”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police officer </a:t>
            </a:r>
            <a:r>
              <a:rPr lang="en-US" sz="32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detained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suspect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the scene of the crime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noon.</a:t>
            </a:r>
            <a:endParaRPr lang="en-KR" b="1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3E039-D84E-BD45-98FA-771BF5ED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Semantic role labeling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326E9FD9-BA04-3742-AA6A-FA4EEC06CA98}"/>
              </a:ext>
            </a:extLst>
          </p:cNvPr>
          <p:cNvSpPr/>
          <p:nvPr/>
        </p:nvSpPr>
        <p:spPr>
          <a:xfrm rot="5400000">
            <a:off x="2522883" y="2559331"/>
            <a:ext cx="74542" cy="344390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FC5D3383-5D05-3044-91B7-25FBD9D4862E}"/>
              </a:ext>
            </a:extLst>
          </p:cNvPr>
          <p:cNvSpPr/>
          <p:nvPr/>
        </p:nvSpPr>
        <p:spPr>
          <a:xfrm rot="5400000">
            <a:off x="7288815" y="3127400"/>
            <a:ext cx="74542" cy="230777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093E61BA-51D2-4A4E-8B8D-1C4ED6297E65}"/>
              </a:ext>
            </a:extLst>
          </p:cNvPr>
          <p:cNvSpPr/>
          <p:nvPr/>
        </p:nvSpPr>
        <p:spPr>
          <a:xfrm rot="5400000">
            <a:off x="9721773" y="3077002"/>
            <a:ext cx="74541" cy="240574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A34DF68A-1B23-6546-9B4B-DEAD1E318A2B}"/>
              </a:ext>
            </a:extLst>
          </p:cNvPr>
          <p:cNvSpPr/>
          <p:nvPr/>
        </p:nvSpPr>
        <p:spPr>
          <a:xfrm rot="16200000">
            <a:off x="2003799" y="4002288"/>
            <a:ext cx="74541" cy="240574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E6CA83CA-53FF-E64A-BBDF-E39DF21FFC94}"/>
              </a:ext>
            </a:extLst>
          </p:cNvPr>
          <p:cNvSpPr/>
          <p:nvPr/>
        </p:nvSpPr>
        <p:spPr>
          <a:xfrm rot="16200000">
            <a:off x="4066643" y="4443159"/>
            <a:ext cx="74544" cy="152400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E7089-4BD7-AA4B-8A5F-40A58E68CB91}"/>
              </a:ext>
            </a:extLst>
          </p:cNvPr>
          <p:cNvSpPr txBox="1"/>
          <p:nvPr/>
        </p:nvSpPr>
        <p:spPr>
          <a:xfrm>
            <a:off x="4443558" y="3714880"/>
            <a:ext cx="1586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81BB3-5034-3542-AEF9-273FE0DB6A40}"/>
              </a:ext>
            </a:extLst>
          </p:cNvPr>
          <p:cNvSpPr txBox="1"/>
          <p:nvPr/>
        </p:nvSpPr>
        <p:spPr>
          <a:xfrm>
            <a:off x="1940767" y="371488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DB92C-14A8-E449-9CAD-F166235E5070}"/>
              </a:ext>
            </a:extLst>
          </p:cNvPr>
          <p:cNvSpPr txBox="1"/>
          <p:nvPr/>
        </p:nvSpPr>
        <p:spPr>
          <a:xfrm>
            <a:off x="6727911" y="3719208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Theme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82BD2-A30E-EC4A-9CE0-25E2C5A645DF}"/>
              </a:ext>
            </a:extLst>
          </p:cNvPr>
          <p:cNvSpPr txBox="1"/>
          <p:nvPr/>
        </p:nvSpPr>
        <p:spPr>
          <a:xfrm>
            <a:off x="8915822" y="3714880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756E3-BC46-8C46-A3A1-A96BFF002973}"/>
              </a:ext>
            </a:extLst>
          </p:cNvPr>
          <p:cNvSpPr txBox="1"/>
          <p:nvPr/>
        </p:nvSpPr>
        <p:spPr>
          <a:xfrm>
            <a:off x="1353220" y="5290110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D9247-3A18-734E-AE89-D2817956B817}"/>
              </a:ext>
            </a:extLst>
          </p:cNvPr>
          <p:cNvSpPr txBox="1"/>
          <p:nvPr/>
        </p:nvSpPr>
        <p:spPr>
          <a:xfrm>
            <a:off x="3674951" y="5290110"/>
            <a:ext cx="857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7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374F-B9C2-C840-8945-F137E31B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Coreference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DABE5-5C4D-0641-8303-EC57C1987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Given: a text, </a:t>
            </a:r>
            <a:r>
              <a:rPr lang="en-US" dirty="0"/>
              <a:t>t</a:t>
            </a:r>
            <a:r>
              <a:rPr lang="en-KR" dirty="0"/>
              <a:t>ypically consisting of multiple sentences</a:t>
            </a:r>
          </a:p>
          <a:p>
            <a:pPr marL="0" indent="0">
              <a:buNone/>
            </a:pPr>
            <a:r>
              <a:rPr lang="en-KR" dirty="0"/>
              <a:t>Output: identify all expressions referring to the same entity (i.e. “her”, “his”, etc.)</a:t>
            </a:r>
          </a:p>
        </p:txBody>
      </p:sp>
      <p:pic>
        <p:nvPicPr>
          <p:cNvPr id="7170" name="Picture 2" descr="The Stanford Natural Language Processing Group">
            <a:extLst>
              <a:ext uri="{FF2B5EF4-FFF2-40B4-BE49-F238E27FC236}">
                <a16:creationId xmlns:a16="http://schemas.microsoft.com/office/drawing/2014/main" id="{4923DB56-1117-9D48-8B26-D4B9A057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8" y="3429000"/>
            <a:ext cx="8273143" cy="204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E2E81-76E8-6946-A556-4A227CA8586D}"/>
              </a:ext>
            </a:extLst>
          </p:cNvPr>
          <p:cNvSpPr txBox="1"/>
          <p:nvPr/>
        </p:nvSpPr>
        <p:spPr>
          <a:xfrm>
            <a:off x="4407876" y="5477257"/>
            <a:ext cx="33762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Stanford Natural Language Processing Group</a:t>
            </a:r>
            <a:endParaRPr lang="en-KR" sz="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43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F2B71"/>
      </a:dk1>
      <a:lt1>
        <a:srgbClr val="FFFFFF"/>
      </a:lt1>
      <a:dk2>
        <a:srgbClr val="44546A"/>
      </a:dk2>
      <a:lt2>
        <a:srgbClr val="E7E6E6"/>
      </a:lt2>
      <a:accent1>
        <a:srgbClr val="406BBE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st">
      <a:majorFont>
        <a:latin typeface="DM Serif Display"/>
        <a:ea typeface=""/>
        <a:cs typeface=""/>
      </a:majorFont>
      <a:minorFont>
        <a:latin typeface="DM Serif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u_template" id="{E5C79FBC-978B-2840-BEB5-B0292A402141}" vid="{4CEFA80F-FE69-F841-9066-D79D5426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1078</Words>
  <Application>Microsoft Macintosh PowerPoint</Application>
  <PresentationFormat>Widescreen</PresentationFormat>
  <Paragraphs>131</Paragraphs>
  <Slides>26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DM Serif Display</vt:lpstr>
      <vt:lpstr>Helvetica Neue</vt:lpstr>
      <vt:lpstr>Office Theme</vt:lpstr>
      <vt:lpstr>Structured Prediction as Translation between Augmented Natural Languages</vt:lpstr>
      <vt:lpstr>What is structured prediction in NLP?</vt:lpstr>
      <vt:lpstr>Agenda</vt:lpstr>
      <vt:lpstr>Structured prediction tasks</vt:lpstr>
      <vt:lpstr>Joint entity and relation extraction</vt:lpstr>
      <vt:lpstr>Named entity recognition</vt:lpstr>
      <vt:lpstr>Relation classification</vt:lpstr>
      <vt:lpstr>Semantic role labeling</vt:lpstr>
      <vt:lpstr>Coreference resolution</vt:lpstr>
      <vt:lpstr>Motivation</vt:lpstr>
      <vt:lpstr>Related work: Joint entity and relation extraction</vt:lpstr>
      <vt:lpstr>Key idea</vt:lpstr>
      <vt:lpstr>Key idea</vt:lpstr>
      <vt:lpstr>Proposed method</vt:lpstr>
      <vt:lpstr>Proposed method</vt:lpstr>
      <vt:lpstr>Proposed method: examples</vt:lpstr>
      <vt:lpstr>Proposed method: examples</vt:lpstr>
      <vt:lpstr>Proposed method</vt:lpstr>
      <vt:lpstr>Experimental results</vt:lpstr>
      <vt:lpstr>Experimental results</vt:lpstr>
      <vt:lpstr>Experimental results</vt:lpstr>
      <vt:lpstr>Experimental results</vt:lpstr>
      <vt:lpstr>Experimental results</vt:lpstr>
      <vt:lpstr>Discussion</vt:lpstr>
      <vt:lpstr>Conclusion</vt:lpstr>
      <vt:lpstr>Additional references (and figures)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베벤씨</dc:creator>
  <cp:lastModifiedBy>베벤씨</cp:lastModifiedBy>
  <cp:revision>77</cp:revision>
  <dcterms:created xsi:type="dcterms:W3CDTF">2020-06-16T07:47:16Z</dcterms:created>
  <dcterms:modified xsi:type="dcterms:W3CDTF">2021-04-27T09:09:08Z</dcterms:modified>
</cp:coreProperties>
</file>